
<file path=[Content_Types].xml><?xml version="1.0" encoding="utf-8"?>
<Types xmlns="http://schemas.openxmlformats.org/package/2006/content-types">
  <Default Extension="fntdata" ContentType="application/x-fontdata"/>
  <Default Extension="gif" ContentType="image/gif"/>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80" r:id="rId11"/>
  </p:sldIdLst>
  <p:sldSz cx="9144000" cy="6096000"/>
  <p:notesSz cx="6858000" cy="9144000"/>
  <p:embeddedFontLst>
    <p:embeddedFont>
      <p:font typeface="Nunito" pitchFamily="2" charset="77"/>
      <p:regular r:id="rId13"/>
      <p:bold r:id="rId14"/>
      <p:italic r:id="rId15"/>
      <p:boldItalic r:id="rId16"/>
    </p:embeddedFont>
    <p:embeddedFont>
      <p:font typeface="Roboto" panose="02000000000000000000"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669">
          <p15:clr>
            <a:srgbClr val="9AA0A6"/>
          </p15:clr>
        </p15:guide>
        <p15:guide id="2" orient="horz" pos="19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8"/>
    <p:restoredTop sz="94674"/>
  </p:normalViewPr>
  <p:slideViewPr>
    <p:cSldViewPr snapToGrid="0">
      <p:cViewPr varScale="1">
        <p:scale>
          <a:sx n="139" d="100"/>
          <a:sy n="139" d="100"/>
        </p:scale>
        <p:origin x="1152" y="176"/>
      </p:cViewPr>
      <p:guideLst>
        <p:guide pos="5669"/>
        <p:guide orient="horz" pos="19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857556"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11f3e32520c_0_0: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11f3e32520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1275790c56a_0_99: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1275790c56a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1267d25dd9d_0_2: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1267d25dd9d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267d25dd9d_0_11: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1267d25dd9d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1275790c56a_0_4: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1275790c56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1275790c56a_0_20: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1275790c56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1275790c56a_0_36: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1275790c56a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275790c56a_0_54: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1275790c56a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275790c56a_0_77:notes"/>
          <p:cNvSpPr>
            <a:spLocks noGrp="1" noRot="1" noChangeAspect="1"/>
          </p:cNvSpPr>
          <p:nvPr>
            <p:ph type="sldImg" idx="2"/>
          </p:nvPr>
        </p:nvSpPr>
        <p:spPr>
          <a:xfrm>
            <a:off x="857250" y="685800"/>
            <a:ext cx="51435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275790c56a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flipH="1">
            <a:off x="8246400" y="5032207"/>
            <a:ext cx="897600" cy="10638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8246400" y="5032148"/>
            <a:ext cx="897600" cy="1063800"/>
          </a:xfrm>
          <a:prstGeom prst="round1Rect">
            <a:avLst>
              <a:gd name="adj" fmla="val 16667"/>
            </a:avLst>
          </a:prstGeom>
          <a:solidFill>
            <a:schemeClr val="lt1">
              <a:alpha val="680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90525" y="2156178"/>
            <a:ext cx="8222100" cy="1106400"/>
          </a:xfrm>
          <a:prstGeom prst="rect">
            <a:avLst/>
          </a:prstGeom>
        </p:spPr>
        <p:txBody>
          <a:bodyPr spcFirstLastPara="1" wrap="square" lIns="91425" tIns="91425" rIns="91425" bIns="91425" anchor="b"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3" name="Google Shape;13;p2"/>
          <p:cNvSpPr txBox="1">
            <a:spLocks noGrp="1"/>
          </p:cNvSpPr>
          <p:nvPr>
            <p:ph type="subTitle" idx="1"/>
          </p:nvPr>
        </p:nvSpPr>
        <p:spPr>
          <a:xfrm>
            <a:off x="390525" y="3305636"/>
            <a:ext cx="8222100" cy="5130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2"/>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7"/>
        <p:cNvGrpSpPr/>
        <p:nvPr/>
      </p:nvGrpSpPr>
      <p:grpSpPr>
        <a:xfrm>
          <a:off x="0" y="0"/>
          <a:ext cx="0" cy="0"/>
          <a:chOff x="0" y="0"/>
          <a:chExt cx="0" cy="0"/>
        </a:xfrm>
      </p:grpSpPr>
      <p:sp>
        <p:nvSpPr>
          <p:cNvPr id="58" name="Google Shape;58;p11"/>
          <p:cNvSpPr txBox="1">
            <a:spLocks noGrp="1"/>
          </p:cNvSpPr>
          <p:nvPr>
            <p:ph type="title" hasCustomPrompt="1"/>
          </p:nvPr>
        </p:nvSpPr>
        <p:spPr>
          <a:xfrm>
            <a:off x="475500" y="1491585"/>
            <a:ext cx="8222100" cy="23271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a:spLocks noGrp="1"/>
          </p:cNvSpPr>
          <p:nvPr>
            <p:ph type="body" idx="1"/>
          </p:nvPr>
        </p:nvSpPr>
        <p:spPr>
          <a:xfrm>
            <a:off x="475500" y="3916593"/>
            <a:ext cx="8222100" cy="15417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0" name="Google Shape;60;p11"/>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61"/>
        <p:cNvGrpSpPr/>
        <p:nvPr/>
      </p:nvGrpSpPr>
      <p:grpSpPr>
        <a:xfrm>
          <a:off x="0" y="0"/>
          <a:ext cx="0" cy="0"/>
          <a:chOff x="0" y="0"/>
          <a:chExt cx="0" cy="0"/>
        </a:xfrm>
      </p:grpSpPr>
      <p:sp>
        <p:nvSpPr>
          <p:cNvPr id="62" name="Google Shape;62;p12"/>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extLst>
      <p:ext uri="{BB962C8B-B14F-4D97-AF65-F5344CB8AC3E}">
        <p14:creationId xmlns:p14="http://schemas.microsoft.com/office/powerpoint/2010/main" val="211670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460950" y="2447822"/>
            <a:ext cx="8222100" cy="1200300"/>
          </a:xfrm>
          <a:prstGeom prst="rect">
            <a:avLst/>
          </a:prstGeom>
        </p:spPr>
        <p:txBody>
          <a:bodyPr spcFirstLastPara="1" wrap="square" lIns="91425" tIns="91425" rIns="91425" bIns="91425" anchor="ctr" anchorCtr="0">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7" name="Google Shape;17;p3"/>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p:nvPr/>
        </p:nvSpPr>
        <p:spPr>
          <a:xfrm rot="10800000" flipH="1">
            <a:off x="0" y="1998300"/>
            <a:ext cx="9144000" cy="4097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4"/>
          <p:cNvSpPr/>
          <p:nvPr/>
        </p:nvSpPr>
        <p:spPr>
          <a:xfrm>
            <a:off x="0" y="1998222"/>
            <a:ext cx="9144000" cy="1287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txBox="1">
            <a:spLocks noGrp="1"/>
          </p:cNvSpPr>
          <p:nvPr>
            <p:ph type="title"/>
          </p:nvPr>
        </p:nvSpPr>
        <p:spPr>
          <a:xfrm>
            <a:off x="471900" y="875526"/>
            <a:ext cx="8222100" cy="909900"/>
          </a:xfrm>
          <a:prstGeom prst="rect">
            <a:avLst/>
          </a:prstGeom>
        </p:spPr>
        <p:txBody>
          <a:bodyPr spcFirstLastPara="1" wrap="square" lIns="91425" tIns="91425" rIns="91425" bIns="91425" anchor="b" anchorCtr="0">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2" name="Google Shape;22;p4"/>
          <p:cNvSpPr txBox="1">
            <a:spLocks noGrp="1"/>
          </p:cNvSpPr>
          <p:nvPr>
            <p:ph type="body" idx="1"/>
          </p:nvPr>
        </p:nvSpPr>
        <p:spPr>
          <a:xfrm>
            <a:off x="471900" y="2274459"/>
            <a:ext cx="8222100" cy="32121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3" name="Google Shape;23;p4"/>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5"/>
          <p:cNvSpPr/>
          <p:nvPr/>
        </p:nvSpPr>
        <p:spPr>
          <a:xfrm rot="10800000" flipH="1">
            <a:off x="0" y="1998300"/>
            <a:ext cx="9144000" cy="4097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5"/>
          <p:cNvSpPr/>
          <p:nvPr/>
        </p:nvSpPr>
        <p:spPr>
          <a:xfrm>
            <a:off x="0" y="1998222"/>
            <a:ext cx="9144000" cy="1287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txBox="1">
            <a:spLocks noGrp="1"/>
          </p:cNvSpPr>
          <p:nvPr>
            <p:ph type="title"/>
          </p:nvPr>
        </p:nvSpPr>
        <p:spPr>
          <a:xfrm>
            <a:off x="471900" y="875526"/>
            <a:ext cx="8222100" cy="909900"/>
          </a:xfrm>
          <a:prstGeom prst="rect">
            <a:avLst/>
          </a:prstGeom>
        </p:spPr>
        <p:txBody>
          <a:bodyPr spcFirstLastPara="1" wrap="square" lIns="91425" tIns="91425" rIns="91425" bIns="91425" anchor="b" anchorCtr="0">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8" name="Google Shape;28;p5"/>
          <p:cNvSpPr txBox="1">
            <a:spLocks noGrp="1"/>
          </p:cNvSpPr>
          <p:nvPr>
            <p:ph type="body" idx="1"/>
          </p:nvPr>
        </p:nvSpPr>
        <p:spPr>
          <a:xfrm>
            <a:off x="471900" y="2274460"/>
            <a:ext cx="3999900" cy="3212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5"/>
          <p:cNvSpPr txBox="1">
            <a:spLocks noGrp="1"/>
          </p:cNvSpPr>
          <p:nvPr>
            <p:ph type="body" idx="2"/>
          </p:nvPr>
        </p:nvSpPr>
        <p:spPr>
          <a:xfrm>
            <a:off x="4694250" y="2274460"/>
            <a:ext cx="3999900" cy="3212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0" name="Google Shape;30;p5"/>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p:nvPr/>
        </p:nvSpPr>
        <p:spPr>
          <a:xfrm rot="10800000" flipH="1">
            <a:off x="0" y="777900"/>
            <a:ext cx="9144000" cy="53181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p:nvPr/>
        </p:nvSpPr>
        <p:spPr>
          <a:xfrm>
            <a:off x="0" y="777896"/>
            <a:ext cx="9144000" cy="1287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35" name="Google Shape;35;p6"/>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txBox="1"/>
          <p:nvPr/>
        </p:nvSpPr>
        <p:spPr>
          <a:xfrm rot="10800000" flipH="1">
            <a:off x="3276600" y="30"/>
            <a:ext cx="5867400" cy="60960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p:nvPr/>
        </p:nvSpPr>
        <p:spPr>
          <a:xfrm rot="-5400000">
            <a:off x="282900" y="2993700"/>
            <a:ext cx="6096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7"/>
          <p:cNvSpPr txBox="1">
            <a:spLocks noGrp="1"/>
          </p:cNvSpPr>
          <p:nvPr>
            <p:ph type="title"/>
          </p:nvPr>
        </p:nvSpPr>
        <p:spPr>
          <a:xfrm>
            <a:off x="226078" y="424059"/>
            <a:ext cx="2808000" cy="11301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226075" y="1737244"/>
            <a:ext cx="2808000" cy="374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Clr>
                <a:schemeClr val="lt1"/>
              </a:buClr>
              <a:buSzPts val="1200"/>
              <a:buChar char="●"/>
              <a:defRPr sz="1200">
                <a:solidFill>
                  <a:schemeClr val="lt1"/>
                </a:solidFill>
              </a:defRPr>
            </a:lvl1pPr>
            <a:lvl2pPr marL="914400" lvl="1" indent="-304800">
              <a:spcBef>
                <a:spcPts val="0"/>
              </a:spcBef>
              <a:spcAft>
                <a:spcPts val="0"/>
              </a:spcAft>
              <a:buClr>
                <a:schemeClr val="lt1"/>
              </a:buClr>
              <a:buSzPts val="1200"/>
              <a:buChar char="○"/>
              <a:defRPr sz="1200">
                <a:solidFill>
                  <a:schemeClr val="lt1"/>
                </a:solidFill>
              </a:defRPr>
            </a:lvl2pPr>
            <a:lvl3pPr marL="1371600" lvl="2" indent="-304800">
              <a:spcBef>
                <a:spcPts val="0"/>
              </a:spcBef>
              <a:spcAft>
                <a:spcPts val="0"/>
              </a:spcAft>
              <a:buClr>
                <a:schemeClr val="lt1"/>
              </a:buClr>
              <a:buSzPts val="1200"/>
              <a:buChar char="■"/>
              <a:defRPr sz="1200">
                <a:solidFill>
                  <a:schemeClr val="lt1"/>
                </a:solidFill>
              </a:defRPr>
            </a:lvl3pPr>
            <a:lvl4pPr marL="1828800" lvl="3" indent="-304800">
              <a:spcBef>
                <a:spcPts val="0"/>
              </a:spcBef>
              <a:spcAft>
                <a:spcPts val="0"/>
              </a:spcAft>
              <a:buClr>
                <a:schemeClr val="lt1"/>
              </a:buClr>
              <a:buSzPts val="1200"/>
              <a:buChar char="●"/>
              <a:defRPr sz="1200">
                <a:solidFill>
                  <a:schemeClr val="lt1"/>
                </a:solidFill>
              </a:defRPr>
            </a:lvl4pPr>
            <a:lvl5pPr marL="2286000" lvl="4" indent="-304800">
              <a:spcBef>
                <a:spcPts val="0"/>
              </a:spcBef>
              <a:spcAft>
                <a:spcPts val="0"/>
              </a:spcAft>
              <a:buClr>
                <a:schemeClr val="lt1"/>
              </a:buClr>
              <a:buSzPts val="1200"/>
              <a:buChar char="○"/>
              <a:defRPr sz="1200">
                <a:solidFill>
                  <a:schemeClr val="lt1"/>
                </a:solidFill>
              </a:defRPr>
            </a:lvl5pPr>
            <a:lvl6pPr marL="2743200" lvl="5" indent="-304800">
              <a:spcBef>
                <a:spcPts val="0"/>
              </a:spcBef>
              <a:spcAft>
                <a:spcPts val="0"/>
              </a:spcAft>
              <a:buClr>
                <a:schemeClr val="lt1"/>
              </a:buClr>
              <a:buSzPts val="1200"/>
              <a:buChar char="■"/>
              <a:defRPr sz="1200">
                <a:solidFill>
                  <a:schemeClr val="lt1"/>
                </a:solidFill>
              </a:defRPr>
            </a:lvl6pPr>
            <a:lvl7pPr marL="3200400" lvl="6" indent="-304800">
              <a:spcBef>
                <a:spcPts val="0"/>
              </a:spcBef>
              <a:spcAft>
                <a:spcPts val="0"/>
              </a:spcAft>
              <a:buClr>
                <a:schemeClr val="lt1"/>
              </a:buClr>
              <a:buSzPts val="1200"/>
              <a:buChar char="●"/>
              <a:defRPr sz="1200">
                <a:solidFill>
                  <a:schemeClr val="lt1"/>
                </a:solidFill>
              </a:defRPr>
            </a:lvl7pPr>
            <a:lvl8pPr marL="3657600" lvl="7" indent="-304800">
              <a:spcBef>
                <a:spcPts val="0"/>
              </a:spcBef>
              <a:spcAft>
                <a:spcPts val="0"/>
              </a:spcAft>
              <a:buClr>
                <a:schemeClr val="lt1"/>
              </a:buClr>
              <a:buSzPts val="1200"/>
              <a:buChar char="○"/>
              <a:defRPr sz="1200">
                <a:solidFill>
                  <a:schemeClr val="lt1"/>
                </a:solidFill>
              </a:defRPr>
            </a:lvl8pPr>
            <a:lvl9pPr marL="4114800" lvl="8" indent="-304800">
              <a:spcBef>
                <a:spcPts val="0"/>
              </a:spcBef>
              <a:spcAft>
                <a:spcPts val="0"/>
              </a:spcAft>
              <a:buClr>
                <a:schemeClr val="lt1"/>
              </a:buClr>
              <a:buSzPts val="1200"/>
              <a:buChar char="■"/>
              <a:defRPr sz="1200">
                <a:solidFill>
                  <a:schemeClr val="lt1"/>
                </a:solidFill>
              </a:defRPr>
            </a:lvl9pPr>
          </a:lstStyle>
          <a:p>
            <a:endParaRPr/>
          </a:p>
        </p:txBody>
      </p:sp>
      <p:sp>
        <p:nvSpPr>
          <p:cNvPr id="41" name="Google Shape;41;p7"/>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490250" y="578667"/>
            <a:ext cx="6227100" cy="4848300"/>
          </a:xfrm>
          <a:prstGeom prst="rect">
            <a:avLst/>
          </a:prstGeom>
        </p:spPr>
        <p:txBody>
          <a:bodyPr spcFirstLastPara="1" wrap="square" lIns="91425" tIns="91425" rIns="91425" bIns="91425" anchor="ctr" anchorCtr="0">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a:endParaRPr/>
          </a:p>
        </p:txBody>
      </p:sp>
      <p:sp>
        <p:nvSpPr>
          <p:cNvPr id="44" name="Google Shape;44;p8"/>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flipH="1">
            <a:off x="0" y="0"/>
            <a:ext cx="4572000" cy="60960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9"/>
          <p:cNvSpPr/>
          <p:nvPr/>
        </p:nvSpPr>
        <p:spPr>
          <a:xfrm rot="5400000">
            <a:off x="1470175" y="2994111"/>
            <a:ext cx="60954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9"/>
          <p:cNvSpPr txBox="1">
            <a:spLocks noGrp="1"/>
          </p:cNvSpPr>
          <p:nvPr>
            <p:ph type="title"/>
          </p:nvPr>
        </p:nvSpPr>
        <p:spPr>
          <a:xfrm>
            <a:off x="265500" y="1461541"/>
            <a:ext cx="4045200" cy="17568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a:endParaRPr/>
          </a:p>
        </p:txBody>
      </p:sp>
      <p:sp>
        <p:nvSpPr>
          <p:cNvPr id="49" name="Google Shape;49;p9"/>
          <p:cNvSpPr txBox="1">
            <a:spLocks noGrp="1"/>
          </p:cNvSpPr>
          <p:nvPr>
            <p:ph type="subTitle" idx="1"/>
          </p:nvPr>
        </p:nvSpPr>
        <p:spPr>
          <a:xfrm>
            <a:off x="265500" y="3294183"/>
            <a:ext cx="4045200" cy="14637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0" name="Google Shape;50;p9"/>
          <p:cNvSpPr txBox="1">
            <a:spLocks noGrp="1"/>
          </p:cNvSpPr>
          <p:nvPr>
            <p:ph type="body" idx="2"/>
          </p:nvPr>
        </p:nvSpPr>
        <p:spPr>
          <a:xfrm>
            <a:off x="4939500" y="858311"/>
            <a:ext cx="3837000" cy="43794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51" name="Google Shape;51;p9"/>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10"/>
          <p:cNvSpPr txBox="1"/>
          <p:nvPr/>
        </p:nvSpPr>
        <p:spPr>
          <a:xfrm rot="10800000" flipH="1">
            <a:off x="0" y="-89"/>
            <a:ext cx="9144000" cy="55656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0"/>
          <p:cNvSpPr/>
          <p:nvPr/>
        </p:nvSpPr>
        <p:spPr>
          <a:xfrm rot="10800000" flipH="1">
            <a:off x="0" y="5478707"/>
            <a:ext cx="9144000" cy="879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0"/>
          <p:cNvSpPr txBox="1">
            <a:spLocks noGrp="1"/>
          </p:cNvSpPr>
          <p:nvPr>
            <p:ph type="body" idx="1"/>
          </p:nvPr>
        </p:nvSpPr>
        <p:spPr>
          <a:xfrm>
            <a:off x="57150" y="5566607"/>
            <a:ext cx="8382000" cy="5295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6" name="Google Shape;56;p10"/>
          <p:cNvSpPr txBox="1">
            <a:spLocks noGrp="1"/>
          </p:cNvSpPr>
          <p:nvPr>
            <p:ph type="sldNum" idx="12"/>
          </p:nvPr>
        </p:nvSpPr>
        <p:spPr>
          <a:xfrm>
            <a:off x="8523541" y="5565183"/>
            <a:ext cx="548700" cy="4665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71900" y="875526"/>
            <a:ext cx="8222100" cy="9099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471900" y="2274459"/>
            <a:ext cx="8222100" cy="32121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marL="914400" lvl="1"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marL="1371600" lvl="2"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marL="1828800" lvl="3"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marL="2286000" lvl="4"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marL="2743200" lvl="5"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marL="3200400" lvl="6"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marL="3657600" lvl="7"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marL="4114800" lvl="8" indent="-3175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523541" y="5565183"/>
            <a:ext cx="548700" cy="4665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www.contemponet.com/ltm/"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contemponet.com/ltm"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hyperlink" Target="http://creativecommons.org/licenses/by-nc-sa/4.0/%22%20rel=%22license%22"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gif"/><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9.gif"/><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6"/>
        <p:cNvGrpSpPr/>
        <p:nvPr/>
      </p:nvGrpSpPr>
      <p:grpSpPr>
        <a:xfrm>
          <a:off x="0" y="0"/>
          <a:ext cx="0" cy="0"/>
          <a:chOff x="0" y="0"/>
          <a:chExt cx="0" cy="0"/>
        </a:xfrm>
      </p:grpSpPr>
      <p:sp>
        <p:nvSpPr>
          <p:cNvPr id="67" name="Google Shape;67;p13"/>
          <p:cNvSpPr txBox="1">
            <a:spLocks noGrp="1"/>
          </p:cNvSpPr>
          <p:nvPr>
            <p:ph type="ctrTitle"/>
          </p:nvPr>
        </p:nvSpPr>
        <p:spPr>
          <a:xfrm>
            <a:off x="390525" y="2156178"/>
            <a:ext cx="8222100" cy="11064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it" b="1">
                <a:latin typeface="Nunito"/>
                <a:ea typeface="Nunito"/>
                <a:cs typeface="Nunito"/>
                <a:sym typeface="Nunito"/>
              </a:rPr>
              <a:t>ELETTROACUSTICA</a:t>
            </a:r>
            <a:endParaRPr/>
          </a:p>
        </p:txBody>
      </p:sp>
      <p:sp>
        <p:nvSpPr>
          <p:cNvPr id="68" name="Google Shape;68;p13"/>
          <p:cNvSpPr txBox="1">
            <a:spLocks noGrp="1"/>
          </p:cNvSpPr>
          <p:nvPr>
            <p:ph type="subTitle" idx="1"/>
          </p:nvPr>
        </p:nvSpPr>
        <p:spPr>
          <a:xfrm>
            <a:off x="390525" y="3305636"/>
            <a:ext cx="8222100" cy="513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b="1">
                <a:latin typeface="Nunito"/>
                <a:ea typeface="Nunito"/>
                <a:cs typeface="Nunito"/>
                <a:sym typeface="Nunito"/>
              </a:rPr>
              <a:t>Mono vs Stereo - Unità 1</a:t>
            </a:r>
            <a:endParaRPr b="1">
              <a:latin typeface="Nunito"/>
              <a:ea typeface="Nunito"/>
              <a:cs typeface="Nunito"/>
              <a:sym typeface="Nunito"/>
            </a:endParaRPr>
          </a:p>
        </p:txBody>
      </p:sp>
      <p:sp>
        <p:nvSpPr>
          <p:cNvPr id="70" name="Google Shape;70;p13"/>
          <p:cNvSpPr txBox="1"/>
          <p:nvPr/>
        </p:nvSpPr>
        <p:spPr>
          <a:xfrm>
            <a:off x="5862000" y="410667"/>
            <a:ext cx="3290400" cy="461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1800" b="1">
                <a:solidFill>
                  <a:schemeClr val="lt1"/>
                </a:solidFill>
                <a:latin typeface="Nunito"/>
                <a:ea typeface="Nunito"/>
                <a:cs typeface="Nunito"/>
                <a:sym typeface="Nunito"/>
              </a:rPr>
              <a:t>Approfondimenti</a:t>
            </a:r>
            <a:endParaRPr sz="1800" b="1">
              <a:solidFill>
                <a:schemeClr val="lt1"/>
              </a:solidFill>
              <a:latin typeface="Nunito"/>
              <a:ea typeface="Nunito"/>
              <a:cs typeface="Nunito"/>
              <a:sym typeface="Nunito"/>
            </a:endParaRPr>
          </a:p>
        </p:txBody>
      </p:sp>
      <p:sp>
        <p:nvSpPr>
          <p:cNvPr id="6" name="Google Shape;69;p13">
            <a:hlinkClick r:id="rId4"/>
            <a:extLst>
              <a:ext uri="{FF2B5EF4-FFF2-40B4-BE49-F238E27FC236}">
                <a16:creationId xmlns:a16="http://schemas.microsoft.com/office/drawing/2014/main" id="{D2A289AB-7F13-3941-AA0C-9C890AA9B000}"/>
              </a:ext>
            </a:extLst>
          </p:cNvPr>
          <p:cNvSpPr txBox="1"/>
          <p:nvPr/>
        </p:nvSpPr>
        <p:spPr>
          <a:xfrm>
            <a:off x="390525" y="5548800"/>
            <a:ext cx="5580507"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dirty="0">
                <a:solidFill>
                  <a:schemeClr val="bg1"/>
                </a:solidFill>
                <a:latin typeface="Nunito"/>
                <a:ea typeface="Nunito"/>
                <a:cs typeface="Nunito"/>
                <a:sym typeface="Nunito"/>
              </a:rPr>
              <a:t>Laboratorio di Tecnologie Musicali volume 1 - © Contemponet</a:t>
            </a:r>
            <a:endParaRPr b="1" dirty="0">
              <a:solidFill>
                <a:schemeClr val="bg1"/>
              </a:solidFill>
              <a:latin typeface="Nunito"/>
              <a:ea typeface="Nunito"/>
              <a:cs typeface="Nunito"/>
              <a:sym typeface="Nuni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2"/>
          <p:cNvSpPr/>
          <p:nvPr/>
        </p:nvSpPr>
        <p:spPr>
          <a:xfrm>
            <a:off x="0" y="0"/>
            <a:ext cx="9144000" cy="60948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2"/>
          <p:cNvSpPr txBox="1"/>
          <p:nvPr/>
        </p:nvSpPr>
        <p:spPr>
          <a:xfrm>
            <a:off x="199925" y="163065"/>
            <a:ext cx="8732100" cy="2033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dirty="0">
                <a:solidFill>
                  <a:schemeClr val="lt1"/>
                </a:solidFill>
                <a:latin typeface="Roboto"/>
                <a:ea typeface="Roboto"/>
                <a:cs typeface="Roboto"/>
                <a:sym typeface="Roboto"/>
              </a:rPr>
              <a:t>Questi approfondimenti fanno parte dell’opera:</a:t>
            </a:r>
            <a:endParaRPr dirty="0">
              <a:solidFill>
                <a:schemeClr val="lt1"/>
              </a:solidFill>
              <a:latin typeface="Roboto"/>
              <a:ea typeface="Roboto"/>
              <a:cs typeface="Roboto"/>
              <a:sym typeface="Roboto"/>
            </a:endParaRPr>
          </a:p>
          <a:p>
            <a:pPr marL="0" lvl="0" indent="0" algn="l" rtl="0">
              <a:lnSpc>
                <a:spcPct val="100000"/>
              </a:lnSpc>
              <a:spcBef>
                <a:spcPts val="0"/>
              </a:spcBef>
              <a:spcAft>
                <a:spcPts val="0"/>
              </a:spcAft>
              <a:buNone/>
            </a:pPr>
            <a:endParaRPr sz="1700" dirty="0">
              <a:solidFill>
                <a:schemeClr val="lt1"/>
              </a:solidFill>
              <a:latin typeface="Roboto"/>
              <a:ea typeface="Roboto"/>
              <a:cs typeface="Roboto"/>
              <a:sym typeface="Roboto"/>
            </a:endParaRPr>
          </a:p>
          <a:p>
            <a:pPr marL="0" lvl="0" indent="0" algn="l" rtl="0">
              <a:lnSpc>
                <a:spcPct val="115000"/>
              </a:lnSpc>
              <a:spcBef>
                <a:spcPts val="0"/>
              </a:spcBef>
              <a:spcAft>
                <a:spcPts val="0"/>
              </a:spcAft>
              <a:buNone/>
            </a:pPr>
            <a:r>
              <a:rPr lang="it" sz="1800" dirty="0">
                <a:solidFill>
                  <a:schemeClr val="lt1"/>
                </a:solidFill>
                <a:latin typeface="Roboto"/>
                <a:ea typeface="Roboto"/>
                <a:cs typeface="Roboto"/>
                <a:sym typeface="Roboto"/>
              </a:rPr>
              <a:t>G. Cappellani • M. D’Agostino • L. De Siena • S. Mudanò • G. Paolozzi</a:t>
            </a:r>
            <a:endParaRPr sz="1800" dirty="0">
              <a:solidFill>
                <a:schemeClr val="lt1"/>
              </a:solidFill>
              <a:latin typeface="Roboto"/>
              <a:ea typeface="Roboto"/>
              <a:cs typeface="Roboto"/>
              <a:sym typeface="Roboto"/>
            </a:endParaRPr>
          </a:p>
          <a:p>
            <a:pPr marL="0" lvl="0" indent="0" algn="l" rtl="0">
              <a:lnSpc>
                <a:spcPct val="115000"/>
              </a:lnSpc>
              <a:spcBef>
                <a:spcPts val="0"/>
              </a:spcBef>
              <a:spcAft>
                <a:spcPts val="0"/>
              </a:spcAft>
              <a:buNone/>
            </a:pPr>
            <a:r>
              <a:rPr lang="it" sz="2400" b="1" dirty="0">
                <a:solidFill>
                  <a:schemeClr val="lt1"/>
                </a:solidFill>
                <a:latin typeface="Roboto"/>
                <a:ea typeface="Roboto"/>
                <a:cs typeface="Roboto"/>
                <a:sym typeface="Roboto"/>
              </a:rPr>
              <a:t>Laboratorio di Tecnologie Musicali</a:t>
            </a:r>
            <a:endParaRPr sz="2400" b="1" dirty="0">
              <a:solidFill>
                <a:schemeClr val="lt1"/>
              </a:solidFill>
              <a:latin typeface="Roboto"/>
              <a:ea typeface="Roboto"/>
              <a:cs typeface="Roboto"/>
              <a:sym typeface="Roboto"/>
            </a:endParaRPr>
          </a:p>
          <a:p>
            <a:pPr marL="0" lvl="0" indent="0" algn="l" rtl="0">
              <a:lnSpc>
                <a:spcPct val="115000"/>
              </a:lnSpc>
              <a:spcBef>
                <a:spcPts val="0"/>
              </a:spcBef>
              <a:spcAft>
                <a:spcPts val="0"/>
              </a:spcAft>
              <a:buNone/>
            </a:pPr>
            <a:r>
              <a:rPr lang="it" sz="1800" dirty="0">
                <a:solidFill>
                  <a:schemeClr val="lt1"/>
                </a:solidFill>
                <a:latin typeface="Roboto"/>
                <a:ea typeface="Roboto"/>
                <a:cs typeface="Roboto"/>
                <a:sym typeface="Roboto"/>
              </a:rPr>
              <a:t>Teoria e Pratica per i Licei Musicali, le Scuole di Musica e i Conservatori</a:t>
            </a:r>
            <a:endParaRPr sz="1800" dirty="0">
              <a:solidFill>
                <a:schemeClr val="lt1"/>
              </a:solidFill>
              <a:latin typeface="Roboto"/>
              <a:ea typeface="Roboto"/>
              <a:cs typeface="Roboto"/>
              <a:sym typeface="Roboto"/>
            </a:endParaRPr>
          </a:p>
          <a:p>
            <a:pPr marL="0" lvl="0" indent="0" algn="l" rtl="0">
              <a:lnSpc>
                <a:spcPct val="115000"/>
              </a:lnSpc>
              <a:spcBef>
                <a:spcPts val="0"/>
              </a:spcBef>
              <a:spcAft>
                <a:spcPts val="0"/>
              </a:spcAft>
              <a:buNone/>
            </a:pPr>
            <a:r>
              <a:rPr lang="it" sz="1800" dirty="0">
                <a:solidFill>
                  <a:schemeClr val="lt1"/>
                </a:solidFill>
                <a:latin typeface="Roboto"/>
                <a:ea typeface="Roboto"/>
                <a:cs typeface="Roboto"/>
                <a:sym typeface="Roboto"/>
              </a:rPr>
              <a:t>volume 1</a:t>
            </a:r>
            <a:endParaRPr dirty="0">
              <a:solidFill>
                <a:schemeClr val="lt1"/>
              </a:solidFill>
              <a:latin typeface="Roboto"/>
              <a:ea typeface="Roboto"/>
              <a:cs typeface="Roboto"/>
              <a:sym typeface="Roboto"/>
            </a:endParaRPr>
          </a:p>
        </p:txBody>
      </p:sp>
      <p:sp>
        <p:nvSpPr>
          <p:cNvPr id="162" name="Google Shape;162;p22"/>
          <p:cNvSpPr txBox="1"/>
          <p:nvPr/>
        </p:nvSpPr>
        <p:spPr>
          <a:xfrm>
            <a:off x="199925" y="2017795"/>
            <a:ext cx="8732100" cy="2226733"/>
          </a:xfrm>
          <a:prstGeom prst="rect">
            <a:avLst/>
          </a:prstGeom>
          <a:noFill/>
          <a:ln>
            <a:noFill/>
          </a:ln>
        </p:spPr>
        <p:txBody>
          <a:bodyPr spcFirstLastPara="1" wrap="square" lIns="91425" tIns="91425" rIns="91425" bIns="91425" anchor="t" anchorCtr="0">
            <a:spAutoFit/>
          </a:bodyPr>
          <a:lstStyle/>
          <a:p>
            <a:pPr marL="0" lvl="0" indent="0" rtl="0">
              <a:lnSpc>
                <a:spcPct val="115000"/>
              </a:lnSpc>
              <a:spcBef>
                <a:spcPts val="1200"/>
              </a:spcBef>
              <a:spcAft>
                <a:spcPts val="1200"/>
              </a:spcAft>
              <a:buNone/>
            </a:pPr>
            <a:r>
              <a:rPr lang="it" dirty="0">
                <a:solidFill>
                  <a:srgbClr val="FFFFFF"/>
                </a:solidFill>
              </a:rPr>
              <a:t>Argomenti:</a:t>
            </a:r>
            <a:br>
              <a:rPr lang="it" dirty="0">
                <a:solidFill>
                  <a:srgbClr val="FFFFFF"/>
                </a:solidFill>
              </a:rPr>
            </a:br>
            <a:r>
              <a:rPr lang="it" dirty="0">
                <a:solidFill>
                  <a:srgbClr val="FFFFFF"/>
                </a:solidFill>
              </a:rPr>
              <a:t>Acustica e Psicoacustica - Il suono - Catena elettroacustica e trasduttori - Tipologie di microfoni - Il mixer - Home recording - La postazione audio digitale - DAW e impostazioni di base di un progetto audio - Mash-up - Il computer - La scheda audio - Sample rate, bit depth e SRC - Strumenti di base per l’editing e il montaggio - Tecniche di ripresa microfonica di base - Conversione AD e DA - Loop e sample - Elaborazione del suono - Il riverbero - Il delay - I diversi formati di plug-in - MIDI - Attività interattive sulla sintesi ed elaborazione del suono con verifiche individuali e di gruppo. </a:t>
            </a:r>
            <a:endParaRPr dirty="0">
              <a:latin typeface="Roboto"/>
              <a:ea typeface="Roboto"/>
              <a:cs typeface="Roboto"/>
              <a:sym typeface="Roboto"/>
            </a:endParaRPr>
          </a:p>
        </p:txBody>
      </p:sp>
      <p:sp>
        <p:nvSpPr>
          <p:cNvPr id="163" name="Google Shape;163;p22"/>
          <p:cNvSpPr txBox="1"/>
          <p:nvPr/>
        </p:nvSpPr>
        <p:spPr>
          <a:xfrm>
            <a:off x="200050" y="4126051"/>
            <a:ext cx="8579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600" dirty="0">
                <a:solidFill>
                  <a:srgbClr val="FF9900"/>
                </a:solidFill>
                <a:uFill>
                  <a:noFill/>
                </a:uFill>
                <a:latin typeface="Roboto"/>
                <a:ea typeface="Roboto"/>
                <a:cs typeface="Roboto"/>
                <a:sym typeface="Roboto"/>
                <a:hlinkClick r:id="rId3">
                  <a:extLst>
                    <a:ext uri="{A12FA001-AC4F-418D-AE19-62706E023703}">
                      <ahyp:hlinkClr xmlns:ahyp="http://schemas.microsoft.com/office/drawing/2018/hyperlinkcolor" val="tx"/>
                    </a:ext>
                  </a:extLst>
                </a:hlinkClick>
              </a:rPr>
              <a:t>Maggiori informazioni sui testi</a:t>
            </a:r>
            <a:endParaRPr sz="1600" dirty="0">
              <a:solidFill>
                <a:srgbClr val="FF9900"/>
              </a:solidFill>
              <a:latin typeface="Roboto"/>
              <a:ea typeface="Roboto"/>
              <a:cs typeface="Roboto"/>
              <a:sym typeface="Roboto"/>
            </a:endParaRPr>
          </a:p>
        </p:txBody>
      </p:sp>
      <p:sp>
        <p:nvSpPr>
          <p:cNvPr id="164" name="Google Shape;164;p22"/>
          <p:cNvSpPr txBox="1"/>
          <p:nvPr/>
        </p:nvSpPr>
        <p:spPr>
          <a:xfrm>
            <a:off x="201600" y="5107750"/>
            <a:ext cx="85791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a:solidFill>
                  <a:schemeClr val="lt1"/>
                </a:solidFill>
                <a:latin typeface="Roboto"/>
                <a:ea typeface="Roboto"/>
                <a:cs typeface="Roboto"/>
                <a:sym typeface="Roboto"/>
              </a:rPr>
              <a:t>Questa presentazione è distribuita con Licenza </a:t>
            </a:r>
            <a:r>
              <a:rPr lang="it" u="sng">
                <a:solidFill>
                  <a:schemeClr val="lt1"/>
                </a:solidFill>
                <a:latin typeface="Roboto"/>
                <a:ea typeface="Roboto"/>
                <a:cs typeface="Roboto"/>
                <a:sym typeface="Roboto"/>
                <a:hlinkClick r:id="rId4">
                  <a:extLst>
                    <a:ext uri="{A12FA001-AC4F-418D-AE19-62706E023703}">
                      <ahyp:hlinkClr xmlns:ahyp="http://schemas.microsoft.com/office/drawing/2018/hyperlinkcolor" val="tx"/>
                    </a:ext>
                  </a:extLst>
                </a:hlinkClick>
              </a:rPr>
              <a:t>Creative Commons</a:t>
            </a:r>
            <a:r>
              <a:rPr lang="it">
                <a:solidFill>
                  <a:schemeClr val="lt1"/>
                </a:solidFill>
                <a:latin typeface="Roboto"/>
                <a:ea typeface="Roboto"/>
                <a:cs typeface="Roboto"/>
                <a:sym typeface="Roboto"/>
              </a:rPr>
              <a:t> </a:t>
            </a:r>
            <a:br>
              <a:rPr lang="it">
                <a:solidFill>
                  <a:schemeClr val="lt1"/>
                </a:solidFill>
                <a:latin typeface="Roboto"/>
                <a:ea typeface="Roboto"/>
                <a:cs typeface="Roboto"/>
                <a:sym typeface="Roboto"/>
              </a:rPr>
            </a:br>
            <a:r>
              <a:rPr lang="it">
                <a:solidFill>
                  <a:schemeClr val="lt1"/>
                </a:solidFill>
                <a:latin typeface="Roboto"/>
                <a:ea typeface="Roboto"/>
                <a:cs typeface="Roboto"/>
                <a:sym typeface="Roboto"/>
              </a:rPr>
              <a:t>Attribuzione - Non commerciale - Condividi allo stesso modo 4.0 Internazionale.</a:t>
            </a:r>
            <a:endParaRPr>
              <a:solidFill>
                <a:schemeClr val="lt1"/>
              </a:solidFill>
              <a:latin typeface="Roboto"/>
              <a:ea typeface="Roboto"/>
              <a:cs typeface="Roboto"/>
              <a:sym typeface="Roboto"/>
            </a:endParaRPr>
          </a:p>
          <a:p>
            <a:pPr marL="0" lvl="0" indent="0" algn="l" rtl="0">
              <a:spcBef>
                <a:spcPts val="0"/>
              </a:spcBef>
              <a:spcAft>
                <a:spcPts val="0"/>
              </a:spcAft>
              <a:buNone/>
            </a:pPr>
            <a:r>
              <a:rPr lang="it">
                <a:solidFill>
                  <a:schemeClr val="lt1"/>
                </a:solidFill>
                <a:latin typeface="Roboto"/>
                <a:ea typeface="Roboto"/>
                <a:cs typeface="Roboto"/>
                <a:sym typeface="Roboto"/>
              </a:rPr>
              <a:t>© Contemponet</a:t>
            </a:r>
            <a:endParaRPr>
              <a:solidFill>
                <a:schemeClr val="lt1"/>
              </a:solidFill>
              <a:latin typeface="Roboto"/>
              <a:ea typeface="Roboto"/>
              <a:cs typeface="Roboto"/>
              <a:sym typeface="Roboto"/>
            </a:endParaRPr>
          </a:p>
        </p:txBody>
      </p:sp>
      <p:pic>
        <p:nvPicPr>
          <p:cNvPr id="165" name="Google Shape;165;p22">
            <a:hlinkClick r:id="rId4"/>
          </p:cNvPr>
          <p:cNvPicPr preferRelativeResize="0"/>
          <p:nvPr/>
        </p:nvPicPr>
        <p:blipFill>
          <a:blip r:embed="rId5">
            <a:alphaModFix/>
          </a:blip>
          <a:stretch>
            <a:fillRect/>
          </a:stretch>
        </p:blipFill>
        <p:spPr>
          <a:xfrm>
            <a:off x="273600" y="4812463"/>
            <a:ext cx="838200" cy="295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4"/>
        <p:cNvGrpSpPr/>
        <p:nvPr/>
      </p:nvGrpSpPr>
      <p:grpSpPr>
        <a:xfrm>
          <a:off x="0" y="0"/>
          <a:ext cx="0" cy="0"/>
          <a:chOff x="0" y="0"/>
          <a:chExt cx="0" cy="0"/>
        </a:xfrm>
      </p:grpSpPr>
      <p:sp>
        <p:nvSpPr>
          <p:cNvPr id="75" name="Google Shape;75;p14"/>
          <p:cNvSpPr txBox="1"/>
          <p:nvPr/>
        </p:nvSpPr>
        <p:spPr>
          <a:xfrm>
            <a:off x="305200" y="900000"/>
            <a:ext cx="8619600" cy="45930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t" sz="1800" b="1" dirty="0">
                <a:latin typeface="Roboto"/>
                <a:ea typeface="Roboto"/>
                <a:cs typeface="Roboto"/>
                <a:sym typeface="Roboto"/>
              </a:rPr>
              <a:t>Mono vs Stereo</a:t>
            </a:r>
            <a:endParaRPr sz="1800" b="1" dirty="0">
              <a:latin typeface="Roboto"/>
              <a:ea typeface="Roboto"/>
              <a:cs typeface="Roboto"/>
              <a:sym typeface="Roboto"/>
            </a:endParaRPr>
          </a:p>
          <a:p>
            <a:pPr marL="0" lvl="0" indent="0" algn="just" rtl="0">
              <a:lnSpc>
                <a:spcPct val="115000"/>
              </a:lnSpc>
              <a:spcBef>
                <a:spcPts val="1200"/>
              </a:spcBef>
              <a:spcAft>
                <a:spcPts val="0"/>
              </a:spcAft>
              <a:buNone/>
            </a:pPr>
            <a:r>
              <a:rPr lang="it" sz="1800" dirty="0">
                <a:latin typeface="Roboto"/>
                <a:ea typeface="Roboto"/>
                <a:cs typeface="Roboto"/>
                <a:sym typeface="Roboto"/>
              </a:rPr>
              <a:t>È bene chiarire da subito la differenza fra il concetto di “mono” e quello di “stereo”. Mono è un termine che deriva dal greco e vuol dire «uno solo», «formato da uno solo». Nel campo dell’audio si definisce </a:t>
            </a:r>
            <a:r>
              <a:rPr lang="it" sz="1800" b="1" dirty="0">
                <a:latin typeface="Roboto"/>
                <a:ea typeface="Roboto"/>
                <a:cs typeface="Roboto"/>
                <a:sym typeface="Roboto"/>
              </a:rPr>
              <a:t>mono</a:t>
            </a:r>
            <a:r>
              <a:rPr lang="it" sz="1800" dirty="0">
                <a:latin typeface="Roboto"/>
                <a:ea typeface="Roboto"/>
                <a:cs typeface="Roboto"/>
                <a:sym typeface="Roboto"/>
              </a:rPr>
              <a:t> un segnale che viaggia su un solo canale; esso è costituito da un’unica onda. Si definisce </a:t>
            </a:r>
            <a:r>
              <a:rPr lang="it" sz="1800" b="1" dirty="0">
                <a:latin typeface="Roboto"/>
                <a:ea typeface="Roboto"/>
                <a:cs typeface="Roboto"/>
                <a:sym typeface="Roboto"/>
              </a:rPr>
              <a:t>stereo</a:t>
            </a:r>
            <a:r>
              <a:rPr lang="it" sz="1800" dirty="0">
                <a:latin typeface="Roboto"/>
                <a:ea typeface="Roboto"/>
                <a:cs typeface="Roboto"/>
                <a:sym typeface="Roboto"/>
              </a:rPr>
              <a:t> una coppia di segnali audio aventi delle differenze anche minime fra loro, che viaggia su due canali indipendenti: il canale sinistro e il canale destro; il segnale audio stereo è pertanto costituito da due onde.</a:t>
            </a:r>
            <a:endParaRPr sz="1800" dirty="0">
              <a:latin typeface="Roboto"/>
              <a:ea typeface="Roboto"/>
              <a:cs typeface="Roboto"/>
              <a:sym typeface="Roboto"/>
            </a:endParaRPr>
          </a:p>
          <a:p>
            <a:pPr marL="0" lvl="0" indent="0" algn="just" rtl="0">
              <a:lnSpc>
                <a:spcPct val="115000"/>
              </a:lnSpc>
              <a:spcBef>
                <a:spcPts val="1200"/>
              </a:spcBef>
              <a:spcAft>
                <a:spcPts val="1200"/>
              </a:spcAft>
              <a:buNone/>
            </a:pPr>
            <a:r>
              <a:rPr lang="it" sz="1800" dirty="0">
                <a:latin typeface="Roboto"/>
                <a:ea typeface="Roboto"/>
                <a:cs typeface="Roboto"/>
                <a:sym typeface="Roboto"/>
              </a:rPr>
              <a:t>In generale possiamo dire che il mono è un fenomeno puramente elettrico, cioè riguarda soltanto la trasmissione di un segnale sotto forma di segnale elettrico. Dal punto di vista percettivo, invece, il nostro ascolto è sempre un ascolto stereo, proprio perché siamo dotati di due orecchie alle qual i segnali sonori giungono sempre con qualche differenza.</a:t>
            </a:r>
            <a:endParaRPr sz="1800" dirty="0">
              <a:latin typeface="Roboto"/>
              <a:ea typeface="Roboto"/>
              <a:cs typeface="Roboto"/>
              <a:sym typeface="Roboto"/>
            </a:endParaRPr>
          </a:p>
        </p:txBody>
      </p:sp>
      <p:sp>
        <p:nvSpPr>
          <p:cNvPr id="76" name="Google Shape;76;p14"/>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77" name="Google Shape;77;p14"/>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1"/>
        <p:cNvGrpSpPr/>
        <p:nvPr/>
      </p:nvGrpSpPr>
      <p:grpSpPr>
        <a:xfrm>
          <a:off x="0" y="0"/>
          <a:ext cx="0" cy="0"/>
          <a:chOff x="0" y="0"/>
          <a:chExt cx="0" cy="0"/>
        </a:xfrm>
      </p:grpSpPr>
      <p:sp>
        <p:nvSpPr>
          <p:cNvPr id="82" name="Google Shape;82;p15"/>
          <p:cNvSpPr txBox="1"/>
          <p:nvPr/>
        </p:nvSpPr>
        <p:spPr>
          <a:xfrm>
            <a:off x="305200" y="900000"/>
            <a:ext cx="8619600" cy="30000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0"/>
              </a:spcAft>
              <a:buNone/>
            </a:pPr>
            <a:r>
              <a:rPr lang="it" sz="1800" dirty="0">
                <a:latin typeface="Roboto"/>
                <a:ea typeface="Roboto"/>
                <a:cs typeface="Roboto"/>
                <a:sym typeface="Roboto"/>
              </a:rPr>
              <a:t>Quindi se ascoltiamo un segnale mono tramite un impianto stereo (cioè dotato di due canali, due altoparlanti) quel segnale diventa stereo?</a:t>
            </a:r>
            <a:endParaRPr sz="1800" dirty="0">
              <a:latin typeface="Roboto"/>
              <a:ea typeface="Roboto"/>
              <a:cs typeface="Roboto"/>
              <a:sym typeface="Roboto"/>
            </a:endParaRPr>
          </a:p>
          <a:p>
            <a:pPr marL="0" lvl="0" indent="0" algn="just" rtl="0">
              <a:lnSpc>
                <a:spcPct val="115000"/>
              </a:lnSpc>
              <a:spcBef>
                <a:spcPts val="1200"/>
              </a:spcBef>
              <a:spcAft>
                <a:spcPts val="0"/>
              </a:spcAft>
              <a:buNone/>
            </a:pPr>
            <a:r>
              <a:rPr lang="it" sz="1800" dirty="0">
                <a:latin typeface="Roboto"/>
                <a:ea typeface="Roboto"/>
                <a:cs typeface="Roboto"/>
                <a:sym typeface="Roboto"/>
              </a:rPr>
              <a:t>La risposta è no! Il risultato di questo ascolto si definisce </a:t>
            </a:r>
            <a:r>
              <a:rPr lang="it" sz="1800" b="1" dirty="0">
                <a:latin typeface="Roboto"/>
                <a:ea typeface="Roboto"/>
                <a:cs typeface="Roboto"/>
                <a:sym typeface="Roboto"/>
              </a:rPr>
              <a:t>dual mono</a:t>
            </a:r>
            <a:r>
              <a:rPr lang="it" sz="1800" dirty="0">
                <a:latin typeface="Roboto"/>
                <a:ea typeface="Roboto"/>
                <a:cs typeface="Roboto"/>
                <a:sym typeface="Roboto"/>
              </a:rPr>
              <a:t> o </a:t>
            </a:r>
            <a:r>
              <a:rPr lang="it" sz="1800" b="1" dirty="0">
                <a:latin typeface="Roboto"/>
                <a:ea typeface="Roboto"/>
                <a:cs typeface="Roboto"/>
                <a:sym typeface="Roboto"/>
              </a:rPr>
              <a:t>doppio mono</a:t>
            </a:r>
            <a:r>
              <a:rPr lang="it" sz="1800" dirty="0">
                <a:latin typeface="Roboto"/>
                <a:ea typeface="Roboto"/>
                <a:cs typeface="Roboto"/>
                <a:sym typeface="Roboto"/>
              </a:rPr>
              <a:t>. Pertanto non basta duplicare un segnale mono per ottenerne uno stereo.</a:t>
            </a:r>
            <a:endParaRPr sz="1800" dirty="0">
              <a:latin typeface="Roboto"/>
              <a:ea typeface="Roboto"/>
              <a:cs typeface="Roboto"/>
              <a:sym typeface="Roboto"/>
            </a:endParaRPr>
          </a:p>
          <a:p>
            <a:pPr marL="0" lvl="0" indent="0" algn="just" rtl="0">
              <a:lnSpc>
                <a:spcPct val="115000"/>
              </a:lnSpc>
              <a:spcBef>
                <a:spcPts val="1200"/>
              </a:spcBef>
              <a:spcAft>
                <a:spcPts val="1200"/>
              </a:spcAft>
              <a:buNone/>
            </a:pPr>
            <a:r>
              <a:rPr lang="it" sz="1800" dirty="0">
                <a:latin typeface="Roboto"/>
                <a:ea typeface="Roboto"/>
                <a:cs typeface="Roboto"/>
                <a:sym typeface="Roboto"/>
              </a:rPr>
              <a:t>Il segnale stereo è infatti un segnale che presenta delle differenze già alla sorgente, cioè che è stato ripreso con due microfoni posizionati secondo una particolare configurazione o che proviene da un dispositivo stereo (es. un campionatore, un sintetizzatore, un lettore mp3).</a:t>
            </a:r>
            <a:endParaRPr sz="1800" dirty="0">
              <a:latin typeface="Roboto"/>
              <a:ea typeface="Roboto"/>
              <a:cs typeface="Roboto"/>
              <a:sym typeface="Roboto"/>
            </a:endParaRPr>
          </a:p>
        </p:txBody>
      </p:sp>
      <p:sp>
        <p:nvSpPr>
          <p:cNvPr id="83" name="Google Shape;83;p15"/>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84" name="Google Shape;84;p15"/>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Dual mono o doppio mono</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88"/>
        <p:cNvGrpSpPr/>
        <p:nvPr/>
      </p:nvGrpSpPr>
      <p:grpSpPr>
        <a:xfrm>
          <a:off x="0" y="0"/>
          <a:ext cx="0" cy="0"/>
          <a:chOff x="0" y="0"/>
          <a:chExt cx="0" cy="0"/>
        </a:xfrm>
      </p:grpSpPr>
      <p:sp>
        <p:nvSpPr>
          <p:cNvPr id="89" name="Google Shape;89;p16"/>
          <p:cNvSpPr txBox="1"/>
          <p:nvPr/>
        </p:nvSpPr>
        <p:spPr>
          <a:xfrm>
            <a:off x="305200" y="900000"/>
            <a:ext cx="8619600" cy="10989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dirty="0">
                <a:latin typeface="Roboto"/>
                <a:ea typeface="Roboto"/>
                <a:cs typeface="Roboto"/>
                <a:sym typeface="Roboto"/>
              </a:rPr>
              <a:t>Facciamo qualche esempio: apriamo l’app TMLab, selezioniamo </a:t>
            </a:r>
            <a:r>
              <a:rPr lang="it" sz="1800" b="1" dirty="0">
                <a:solidFill>
                  <a:srgbClr val="FF0000"/>
                </a:solidFill>
                <a:latin typeface="Roboto"/>
                <a:ea typeface="Roboto"/>
                <a:cs typeface="Roboto"/>
                <a:sym typeface="Roboto"/>
              </a:rPr>
              <a:t>Mono vs Stereo</a:t>
            </a:r>
            <a:r>
              <a:rPr lang="it" sz="1800" dirty="0">
                <a:latin typeface="Roboto"/>
                <a:ea typeface="Roboto"/>
                <a:cs typeface="Roboto"/>
                <a:sym typeface="Roboto"/>
              </a:rPr>
              <a:t> dall’elenco delle opzioni per l’unità 1, avviamo la riproduzione e ascoltiamo il file </a:t>
            </a:r>
            <a:r>
              <a:rPr lang="it" sz="1800" b="1" dirty="0">
                <a:solidFill>
                  <a:srgbClr val="FF0000"/>
                </a:solidFill>
                <a:latin typeface="Roboto"/>
                <a:ea typeface="Roboto"/>
                <a:cs typeface="Roboto"/>
                <a:sym typeface="Roboto"/>
              </a:rPr>
              <a:t>mono_test.wav</a:t>
            </a:r>
            <a:r>
              <a:rPr lang="it" sz="1800" dirty="0">
                <a:latin typeface="Roboto"/>
                <a:ea typeface="Roboto"/>
                <a:cs typeface="Roboto"/>
                <a:sym typeface="Roboto"/>
              </a:rPr>
              <a:t>.  </a:t>
            </a:r>
            <a:endParaRPr sz="1800" dirty="0">
              <a:latin typeface="Roboto"/>
              <a:ea typeface="Roboto"/>
              <a:cs typeface="Roboto"/>
              <a:sym typeface="Roboto"/>
            </a:endParaRPr>
          </a:p>
        </p:txBody>
      </p:sp>
      <p:sp>
        <p:nvSpPr>
          <p:cNvPr id="90" name="Google Shape;90;p16"/>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91" name="Google Shape;91;p16"/>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 - Segnale mono</a:t>
            </a:r>
            <a:endParaRPr/>
          </a:p>
        </p:txBody>
      </p:sp>
      <p:pic>
        <p:nvPicPr>
          <p:cNvPr id="92" name="Google Shape;92;p16"/>
          <p:cNvPicPr preferRelativeResize="0"/>
          <p:nvPr/>
        </p:nvPicPr>
        <p:blipFill>
          <a:blip r:embed="rId6">
            <a:alphaModFix/>
          </a:blip>
          <a:stretch>
            <a:fillRect/>
          </a:stretch>
        </p:blipFill>
        <p:spPr>
          <a:xfrm>
            <a:off x="4235463" y="2180725"/>
            <a:ext cx="4569069" cy="3456225"/>
          </a:xfrm>
          <a:prstGeom prst="rect">
            <a:avLst/>
          </a:prstGeom>
          <a:noFill/>
          <a:ln>
            <a:noFill/>
          </a:ln>
        </p:spPr>
      </p:pic>
      <p:sp>
        <p:nvSpPr>
          <p:cNvPr id="93" name="Google Shape;93;p16"/>
          <p:cNvSpPr/>
          <p:nvPr/>
        </p:nvSpPr>
        <p:spPr>
          <a:xfrm>
            <a:off x="4177750" y="3053600"/>
            <a:ext cx="1000200" cy="2001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6"/>
          <p:cNvSpPr/>
          <p:nvPr/>
        </p:nvSpPr>
        <p:spPr>
          <a:xfrm>
            <a:off x="7236050" y="2977400"/>
            <a:ext cx="847200" cy="2001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6"/>
          <p:cNvSpPr txBox="1"/>
          <p:nvPr/>
        </p:nvSpPr>
        <p:spPr>
          <a:xfrm>
            <a:off x="305200" y="3825025"/>
            <a:ext cx="3778500" cy="10989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a:latin typeface="Roboto"/>
                <a:ea typeface="Roboto"/>
                <a:cs typeface="Roboto"/>
                <a:sym typeface="Roboto"/>
              </a:rPr>
              <a:t>Il segnale è presente solo sul canale sinistro e il suono proviene solo dal diffusore sinistro.</a:t>
            </a:r>
            <a:endParaRPr sz="1800">
              <a:latin typeface="Roboto"/>
              <a:ea typeface="Roboto"/>
              <a:cs typeface="Roboto"/>
              <a:sym typeface="Roboto"/>
            </a:endParaRPr>
          </a:p>
        </p:txBody>
      </p:sp>
      <p:pic>
        <p:nvPicPr>
          <p:cNvPr id="3" name="audio01.mp3">
            <a:hlinkClick r:id="" action="ppaction://media"/>
            <a:extLst>
              <a:ext uri="{FF2B5EF4-FFF2-40B4-BE49-F238E27FC236}">
                <a16:creationId xmlns:a16="http://schemas.microsoft.com/office/drawing/2014/main" id="{D34FFB0C-15E4-DC47-85FD-D37630222EB8}"/>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1800000" y="2520000"/>
            <a:ext cx="812800" cy="8128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00"/>
        <p:cNvGrpSpPr/>
        <p:nvPr/>
      </p:nvGrpSpPr>
      <p:grpSpPr>
        <a:xfrm>
          <a:off x="0" y="0"/>
          <a:ext cx="0" cy="0"/>
          <a:chOff x="0" y="0"/>
          <a:chExt cx="0" cy="0"/>
        </a:xfrm>
      </p:grpSpPr>
      <p:sp>
        <p:nvSpPr>
          <p:cNvPr id="101" name="Google Shape;101;p17"/>
          <p:cNvSpPr txBox="1"/>
          <p:nvPr/>
        </p:nvSpPr>
        <p:spPr>
          <a:xfrm>
            <a:off x="305200" y="900000"/>
            <a:ext cx="8619600" cy="7803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dirty="0">
                <a:latin typeface="Roboto"/>
                <a:ea typeface="Roboto"/>
                <a:cs typeface="Roboto"/>
                <a:sym typeface="Roboto"/>
              </a:rPr>
              <a:t>Se fate clic sul tasto </a:t>
            </a:r>
            <a:r>
              <a:rPr lang="it" sz="1800" b="1" dirty="0">
                <a:solidFill>
                  <a:srgbClr val="FF0000"/>
                </a:solidFill>
                <a:latin typeface="Roboto"/>
                <a:ea typeface="Roboto"/>
                <a:cs typeface="Roboto"/>
                <a:sym typeface="Roboto"/>
              </a:rPr>
              <a:t>Mono to Dual-Mono</a:t>
            </a:r>
            <a:r>
              <a:rPr lang="it" sz="1800" dirty="0">
                <a:latin typeface="Roboto"/>
                <a:ea typeface="Roboto"/>
                <a:cs typeface="Roboto"/>
                <a:sym typeface="Roboto"/>
              </a:rPr>
              <a:t> noterete che il segnale è adesso presente su entrambi i canali e che il suono proviene in egual misura da entrambi i diffusori. </a:t>
            </a:r>
            <a:endParaRPr sz="1800" dirty="0">
              <a:latin typeface="Roboto"/>
              <a:ea typeface="Roboto"/>
              <a:cs typeface="Roboto"/>
              <a:sym typeface="Roboto"/>
            </a:endParaRPr>
          </a:p>
        </p:txBody>
      </p:sp>
      <p:sp>
        <p:nvSpPr>
          <p:cNvPr id="102" name="Google Shape;102;p17"/>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103" name="Google Shape;103;p17"/>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 - Segnale doppio-mono</a:t>
            </a:r>
            <a:endParaRPr/>
          </a:p>
        </p:txBody>
      </p:sp>
      <p:pic>
        <p:nvPicPr>
          <p:cNvPr id="104" name="Google Shape;104;p17"/>
          <p:cNvPicPr preferRelativeResize="0"/>
          <p:nvPr/>
        </p:nvPicPr>
        <p:blipFill rotWithShape="1">
          <a:blip r:embed="rId6">
            <a:alphaModFix/>
          </a:blip>
          <a:srcRect/>
          <a:stretch/>
        </p:blipFill>
        <p:spPr>
          <a:xfrm>
            <a:off x="4235463" y="2180725"/>
            <a:ext cx="4569069" cy="3456225"/>
          </a:xfrm>
          <a:prstGeom prst="rect">
            <a:avLst/>
          </a:prstGeom>
          <a:noFill/>
          <a:ln>
            <a:noFill/>
          </a:ln>
        </p:spPr>
      </p:pic>
      <p:sp>
        <p:nvSpPr>
          <p:cNvPr id="105" name="Google Shape;105;p17"/>
          <p:cNvSpPr/>
          <p:nvPr/>
        </p:nvSpPr>
        <p:spPr>
          <a:xfrm>
            <a:off x="6397850" y="3282200"/>
            <a:ext cx="816300" cy="2001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7"/>
          <p:cNvSpPr txBox="1"/>
          <p:nvPr/>
        </p:nvSpPr>
        <p:spPr>
          <a:xfrm>
            <a:off x="305200" y="3826800"/>
            <a:ext cx="3778500" cy="17361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a:latin typeface="Roboto"/>
                <a:ea typeface="Roboto"/>
                <a:cs typeface="Roboto"/>
                <a:sym typeface="Roboto"/>
              </a:rPr>
              <a:t>Non abbiamo creato in questo modo un segnale stereo, ma appunto un segnale </a:t>
            </a:r>
            <a:r>
              <a:rPr lang="it" sz="1800" b="1">
                <a:latin typeface="Roboto"/>
                <a:ea typeface="Roboto"/>
                <a:cs typeface="Roboto"/>
                <a:sym typeface="Roboto"/>
              </a:rPr>
              <a:t>doppio-mono</a:t>
            </a:r>
            <a:r>
              <a:rPr lang="it" sz="1800">
                <a:latin typeface="Roboto"/>
                <a:ea typeface="Roboto"/>
                <a:cs typeface="Roboto"/>
                <a:sym typeface="Roboto"/>
              </a:rPr>
              <a:t>: abbiamo cioè sdoppiato il segnale originale sui due canali.</a:t>
            </a:r>
            <a:endParaRPr sz="1800">
              <a:latin typeface="Roboto"/>
              <a:ea typeface="Roboto"/>
              <a:cs typeface="Roboto"/>
              <a:sym typeface="Roboto"/>
            </a:endParaRPr>
          </a:p>
        </p:txBody>
      </p:sp>
      <p:sp>
        <p:nvSpPr>
          <p:cNvPr id="107" name="Google Shape;107;p17"/>
          <p:cNvSpPr/>
          <p:nvPr/>
        </p:nvSpPr>
        <p:spPr>
          <a:xfrm>
            <a:off x="5126400" y="3535200"/>
            <a:ext cx="2088000" cy="11880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audio02.mp3">
            <a:hlinkClick r:id="" action="ppaction://media"/>
            <a:extLst>
              <a:ext uri="{FF2B5EF4-FFF2-40B4-BE49-F238E27FC236}">
                <a16:creationId xmlns:a16="http://schemas.microsoft.com/office/drawing/2014/main" id="{CD85A03F-2B5F-5541-AE20-513622DA14A7}"/>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1800000" y="2520000"/>
            <a:ext cx="812800" cy="81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12"/>
        <p:cNvGrpSpPr/>
        <p:nvPr/>
      </p:nvGrpSpPr>
      <p:grpSpPr>
        <a:xfrm>
          <a:off x="0" y="0"/>
          <a:ext cx="0" cy="0"/>
          <a:chOff x="0" y="0"/>
          <a:chExt cx="0" cy="0"/>
        </a:xfrm>
      </p:grpSpPr>
      <p:sp>
        <p:nvSpPr>
          <p:cNvPr id="113" name="Google Shape;113;p18"/>
          <p:cNvSpPr txBox="1"/>
          <p:nvPr/>
        </p:nvSpPr>
        <p:spPr>
          <a:xfrm>
            <a:off x="305200" y="900000"/>
            <a:ext cx="8619600" cy="7803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dirty="0">
                <a:latin typeface="Roboto"/>
                <a:ea typeface="Roboto"/>
                <a:cs typeface="Roboto"/>
                <a:sym typeface="Roboto"/>
              </a:rPr>
              <a:t>Selezionate adesso il file </a:t>
            </a:r>
            <a:r>
              <a:rPr lang="it" sz="1800" b="1" dirty="0">
                <a:solidFill>
                  <a:srgbClr val="FF0000"/>
                </a:solidFill>
                <a:latin typeface="Roboto"/>
                <a:ea typeface="Roboto"/>
                <a:cs typeface="Roboto"/>
                <a:sym typeface="Roboto"/>
              </a:rPr>
              <a:t>stereo_test</a:t>
            </a:r>
            <a:r>
              <a:rPr lang="it" sz="1800" dirty="0">
                <a:latin typeface="Roboto"/>
                <a:ea typeface="Roboto"/>
                <a:cs typeface="Roboto"/>
                <a:sym typeface="Roboto"/>
              </a:rPr>
              <a:t> dalla lista: all’ascolto noterete che i segnali sinistro e destro sono nettamente differenti. </a:t>
            </a:r>
            <a:endParaRPr sz="1800" dirty="0">
              <a:latin typeface="Roboto"/>
              <a:ea typeface="Roboto"/>
              <a:cs typeface="Roboto"/>
              <a:sym typeface="Roboto"/>
            </a:endParaRPr>
          </a:p>
        </p:txBody>
      </p:sp>
      <p:sp>
        <p:nvSpPr>
          <p:cNvPr id="114" name="Google Shape;114;p18"/>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115" name="Google Shape;115;p18"/>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 - Segnale stereo</a:t>
            </a:r>
            <a:endParaRPr/>
          </a:p>
        </p:txBody>
      </p:sp>
      <p:pic>
        <p:nvPicPr>
          <p:cNvPr id="116" name="Google Shape;116;p18"/>
          <p:cNvPicPr preferRelativeResize="0"/>
          <p:nvPr/>
        </p:nvPicPr>
        <p:blipFill rotWithShape="1">
          <a:blip r:embed="rId6">
            <a:alphaModFix/>
          </a:blip>
          <a:srcRect/>
          <a:stretch/>
        </p:blipFill>
        <p:spPr>
          <a:xfrm>
            <a:off x="4235463" y="2180725"/>
            <a:ext cx="4569069" cy="3456225"/>
          </a:xfrm>
          <a:prstGeom prst="rect">
            <a:avLst/>
          </a:prstGeom>
          <a:noFill/>
          <a:ln>
            <a:noFill/>
          </a:ln>
        </p:spPr>
      </p:pic>
      <p:sp>
        <p:nvSpPr>
          <p:cNvPr id="117" name="Google Shape;117;p18"/>
          <p:cNvSpPr txBox="1"/>
          <p:nvPr/>
        </p:nvSpPr>
        <p:spPr>
          <a:xfrm>
            <a:off x="305200" y="3826800"/>
            <a:ext cx="3778500" cy="4617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endParaRPr sz="1800">
              <a:latin typeface="Roboto"/>
              <a:ea typeface="Roboto"/>
              <a:cs typeface="Roboto"/>
              <a:sym typeface="Roboto"/>
            </a:endParaRPr>
          </a:p>
        </p:txBody>
      </p:sp>
      <p:sp>
        <p:nvSpPr>
          <p:cNvPr id="118" name="Google Shape;118;p18"/>
          <p:cNvSpPr/>
          <p:nvPr/>
        </p:nvSpPr>
        <p:spPr>
          <a:xfrm>
            <a:off x="5126400" y="3535200"/>
            <a:ext cx="2088000" cy="11880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8"/>
          <p:cNvSpPr/>
          <p:nvPr/>
        </p:nvSpPr>
        <p:spPr>
          <a:xfrm>
            <a:off x="7236050" y="2977400"/>
            <a:ext cx="847200" cy="2001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audio03.mp3">
            <a:hlinkClick r:id="" action="ppaction://media"/>
            <a:extLst>
              <a:ext uri="{FF2B5EF4-FFF2-40B4-BE49-F238E27FC236}">
                <a16:creationId xmlns:a16="http://schemas.microsoft.com/office/drawing/2014/main" id="{EBA268FA-17AE-244D-8B57-612B846BB77C}"/>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1800000" y="25200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24"/>
        <p:cNvGrpSpPr/>
        <p:nvPr/>
      </p:nvGrpSpPr>
      <p:grpSpPr>
        <a:xfrm>
          <a:off x="0" y="0"/>
          <a:ext cx="0" cy="0"/>
          <a:chOff x="0" y="0"/>
          <a:chExt cx="0" cy="0"/>
        </a:xfrm>
      </p:grpSpPr>
      <p:sp>
        <p:nvSpPr>
          <p:cNvPr id="125" name="Google Shape;125;p19"/>
          <p:cNvSpPr txBox="1"/>
          <p:nvPr/>
        </p:nvSpPr>
        <p:spPr>
          <a:xfrm>
            <a:off x="305200" y="900000"/>
            <a:ext cx="8619600" cy="10989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dirty="0">
                <a:latin typeface="Roboto"/>
                <a:ea typeface="Roboto"/>
                <a:cs typeface="Roboto"/>
                <a:sym typeface="Roboto"/>
              </a:rPr>
              <a:t>Se adesso fate clic sul tasto </a:t>
            </a:r>
            <a:r>
              <a:rPr lang="it" sz="1800" b="1" dirty="0">
                <a:solidFill>
                  <a:srgbClr val="FF0000"/>
                </a:solidFill>
                <a:latin typeface="Roboto"/>
                <a:ea typeface="Roboto"/>
                <a:cs typeface="Roboto"/>
                <a:sym typeface="Roboto"/>
              </a:rPr>
              <a:t>Stereo to Dual-Mono</a:t>
            </a:r>
            <a:r>
              <a:rPr lang="it" sz="1800" dirty="0">
                <a:latin typeface="Roboto"/>
                <a:ea typeface="Roboto"/>
                <a:cs typeface="Roboto"/>
                <a:sym typeface="Roboto"/>
              </a:rPr>
              <a:t>, i segnali sinistro e destro vengono sommati insieme in un unico segnale che viene inviato a entrambi i canali di uscita e non sentiamo più i suoni provenire alternativamente da destra e sinistra. </a:t>
            </a:r>
            <a:endParaRPr sz="1800" dirty="0">
              <a:latin typeface="Roboto"/>
              <a:ea typeface="Roboto"/>
              <a:cs typeface="Roboto"/>
              <a:sym typeface="Roboto"/>
            </a:endParaRPr>
          </a:p>
        </p:txBody>
      </p:sp>
      <p:sp>
        <p:nvSpPr>
          <p:cNvPr id="126" name="Google Shape;126;p19"/>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127" name="Google Shape;127;p19"/>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 - Stereo to Dual-mono</a:t>
            </a:r>
            <a:endParaRPr/>
          </a:p>
        </p:txBody>
      </p:sp>
      <p:pic>
        <p:nvPicPr>
          <p:cNvPr id="128" name="Google Shape;128;p19"/>
          <p:cNvPicPr preferRelativeResize="0"/>
          <p:nvPr/>
        </p:nvPicPr>
        <p:blipFill rotWithShape="1">
          <a:blip r:embed="rId6">
            <a:alphaModFix/>
          </a:blip>
          <a:srcRect t="99" b="99"/>
          <a:stretch/>
        </p:blipFill>
        <p:spPr>
          <a:xfrm>
            <a:off x="4235463" y="2180725"/>
            <a:ext cx="4569070" cy="3456224"/>
          </a:xfrm>
          <a:prstGeom prst="rect">
            <a:avLst/>
          </a:prstGeom>
          <a:noFill/>
          <a:ln>
            <a:noFill/>
          </a:ln>
        </p:spPr>
      </p:pic>
      <p:sp>
        <p:nvSpPr>
          <p:cNvPr id="129" name="Google Shape;129;p19"/>
          <p:cNvSpPr txBox="1"/>
          <p:nvPr/>
        </p:nvSpPr>
        <p:spPr>
          <a:xfrm>
            <a:off x="305200" y="3369600"/>
            <a:ext cx="3778500" cy="23736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a:latin typeface="Roboto"/>
                <a:ea typeface="Roboto"/>
                <a:cs typeface="Roboto"/>
                <a:sym typeface="Roboto"/>
              </a:rPr>
              <a:t>Se state utilizzando il mixer e un sistema di ascolto composto da due casse e avete collegato il computer a due canali del mixer, provate a scambiare i segnali dei canali sinistro e destro invertendo la posizione del panpot.</a:t>
            </a:r>
            <a:endParaRPr sz="1800">
              <a:latin typeface="Roboto"/>
              <a:ea typeface="Roboto"/>
              <a:cs typeface="Roboto"/>
              <a:sym typeface="Roboto"/>
            </a:endParaRPr>
          </a:p>
        </p:txBody>
      </p:sp>
      <p:sp>
        <p:nvSpPr>
          <p:cNvPr id="130" name="Google Shape;130;p19"/>
          <p:cNvSpPr/>
          <p:nvPr/>
        </p:nvSpPr>
        <p:spPr>
          <a:xfrm>
            <a:off x="5126400" y="3535200"/>
            <a:ext cx="2088000" cy="10989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9"/>
          <p:cNvSpPr/>
          <p:nvPr/>
        </p:nvSpPr>
        <p:spPr>
          <a:xfrm>
            <a:off x="6397850" y="4680000"/>
            <a:ext cx="816600" cy="136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audio04.mp3">
            <a:hlinkClick r:id="" action="ppaction://media"/>
            <a:extLst>
              <a:ext uri="{FF2B5EF4-FFF2-40B4-BE49-F238E27FC236}">
                <a16:creationId xmlns:a16="http://schemas.microsoft.com/office/drawing/2014/main" id="{8C8C7C8B-9D7A-4A40-94DF-34A78D7CEB7A}"/>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1800000" y="23400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36"/>
        <p:cNvGrpSpPr/>
        <p:nvPr/>
      </p:nvGrpSpPr>
      <p:grpSpPr>
        <a:xfrm>
          <a:off x="0" y="0"/>
          <a:ext cx="0" cy="0"/>
          <a:chOff x="0" y="0"/>
          <a:chExt cx="0" cy="0"/>
        </a:xfrm>
      </p:grpSpPr>
      <p:sp>
        <p:nvSpPr>
          <p:cNvPr id="137" name="Google Shape;137;p20"/>
          <p:cNvSpPr txBox="1"/>
          <p:nvPr/>
        </p:nvSpPr>
        <p:spPr>
          <a:xfrm>
            <a:off x="305200" y="900000"/>
            <a:ext cx="8619600" cy="7803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a:latin typeface="Roboto"/>
                <a:ea typeface="Roboto"/>
                <a:cs typeface="Roboto"/>
                <a:sym typeface="Roboto"/>
              </a:rPr>
              <a:t>Selezionate adesso il file </a:t>
            </a:r>
            <a:r>
              <a:rPr lang="it" sz="1800" b="1">
                <a:solidFill>
                  <a:srgbClr val="FF0000"/>
                </a:solidFill>
                <a:latin typeface="Roboto"/>
                <a:ea typeface="Roboto"/>
                <a:cs typeface="Roboto"/>
                <a:sym typeface="Roboto"/>
              </a:rPr>
              <a:t>drums_stereo</a:t>
            </a:r>
            <a:r>
              <a:rPr lang="it" sz="1800">
                <a:latin typeface="Roboto"/>
                <a:ea typeface="Roboto"/>
                <a:cs typeface="Roboto"/>
                <a:sym typeface="Roboto"/>
              </a:rPr>
              <a:t> dal menu a tendina. Fate attenzione alla distribuzione stereofonica dei suoni dei vari pezzi della batteria.</a:t>
            </a:r>
            <a:endParaRPr sz="1800">
              <a:latin typeface="Roboto"/>
              <a:ea typeface="Roboto"/>
              <a:cs typeface="Roboto"/>
              <a:sym typeface="Roboto"/>
            </a:endParaRPr>
          </a:p>
        </p:txBody>
      </p:sp>
      <p:sp>
        <p:nvSpPr>
          <p:cNvPr id="138" name="Google Shape;138;p20"/>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139" name="Google Shape;139;p20"/>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 - Drum Stereo</a:t>
            </a:r>
            <a:endParaRPr/>
          </a:p>
        </p:txBody>
      </p:sp>
      <p:pic>
        <p:nvPicPr>
          <p:cNvPr id="140" name="Google Shape;140;p20"/>
          <p:cNvPicPr preferRelativeResize="0"/>
          <p:nvPr/>
        </p:nvPicPr>
        <p:blipFill rotWithShape="1">
          <a:blip r:embed="rId6">
            <a:alphaModFix/>
          </a:blip>
          <a:srcRect/>
          <a:stretch/>
        </p:blipFill>
        <p:spPr>
          <a:xfrm>
            <a:off x="4235463" y="2180725"/>
            <a:ext cx="4569069" cy="3456225"/>
          </a:xfrm>
          <a:prstGeom prst="rect">
            <a:avLst/>
          </a:prstGeom>
          <a:noFill/>
          <a:ln>
            <a:noFill/>
          </a:ln>
        </p:spPr>
      </p:pic>
      <p:sp>
        <p:nvSpPr>
          <p:cNvPr id="141" name="Google Shape;141;p20"/>
          <p:cNvSpPr/>
          <p:nvPr/>
        </p:nvSpPr>
        <p:spPr>
          <a:xfrm>
            <a:off x="5126400" y="3565800"/>
            <a:ext cx="2088000" cy="11181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0"/>
          <p:cNvSpPr/>
          <p:nvPr/>
        </p:nvSpPr>
        <p:spPr>
          <a:xfrm>
            <a:off x="7236050" y="2965625"/>
            <a:ext cx="860700" cy="211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0"/>
          <p:cNvSpPr txBox="1"/>
          <p:nvPr/>
        </p:nvSpPr>
        <p:spPr>
          <a:xfrm>
            <a:off x="305200" y="3826800"/>
            <a:ext cx="3778500" cy="14175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a:latin typeface="Roboto"/>
                <a:ea typeface="Roboto"/>
                <a:cs typeface="Roboto"/>
                <a:sym typeface="Roboto"/>
              </a:rPr>
              <a:t>Sentite l’Hi-Hat e il Ride provenire da punti nettamente differenti dello spazio? E il fill sui Tom da una parte all’altra?</a:t>
            </a:r>
            <a:endParaRPr sz="1800">
              <a:latin typeface="Roboto"/>
              <a:ea typeface="Roboto"/>
              <a:cs typeface="Roboto"/>
              <a:sym typeface="Roboto"/>
            </a:endParaRPr>
          </a:p>
        </p:txBody>
      </p:sp>
      <p:pic>
        <p:nvPicPr>
          <p:cNvPr id="2" name="audio05.mp3">
            <a:hlinkClick r:id="" action="ppaction://media"/>
            <a:extLst>
              <a:ext uri="{FF2B5EF4-FFF2-40B4-BE49-F238E27FC236}">
                <a16:creationId xmlns:a16="http://schemas.microsoft.com/office/drawing/2014/main" id="{D1B46322-5F35-E54E-BD66-8D50176CFEC7}"/>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1800000" y="25200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48"/>
        <p:cNvGrpSpPr/>
        <p:nvPr/>
      </p:nvGrpSpPr>
      <p:grpSpPr>
        <a:xfrm>
          <a:off x="0" y="0"/>
          <a:ext cx="0" cy="0"/>
          <a:chOff x="0" y="0"/>
          <a:chExt cx="0" cy="0"/>
        </a:xfrm>
      </p:grpSpPr>
      <p:sp>
        <p:nvSpPr>
          <p:cNvPr id="149" name="Google Shape;149;p21"/>
          <p:cNvSpPr txBox="1"/>
          <p:nvPr/>
        </p:nvSpPr>
        <p:spPr>
          <a:xfrm>
            <a:off x="305200" y="900000"/>
            <a:ext cx="8619600" cy="7803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1200"/>
              </a:spcBef>
              <a:spcAft>
                <a:spcPts val="1200"/>
              </a:spcAft>
              <a:buNone/>
            </a:pPr>
            <a:r>
              <a:rPr lang="it" sz="1800" dirty="0">
                <a:latin typeface="Roboto"/>
                <a:ea typeface="Roboto"/>
                <a:cs typeface="Roboto"/>
                <a:sym typeface="Roboto"/>
              </a:rPr>
              <a:t>Se ora fate clic sul tasto </a:t>
            </a:r>
            <a:r>
              <a:rPr lang="it" sz="1800" b="1" dirty="0">
                <a:solidFill>
                  <a:srgbClr val="FF0000"/>
                </a:solidFill>
                <a:latin typeface="Roboto"/>
                <a:ea typeface="Roboto"/>
                <a:cs typeface="Roboto"/>
                <a:sym typeface="Roboto"/>
              </a:rPr>
              <a:t>Stereo to Dual-Mono</a:t>
            </a:r>
            <a:r>
              <a:rPr lang="it" sz="1800" dirty="0">
                <a:latin typeface="Roboto"/>
                <a:ea typeface="Roboto"/>
                <a:cs typeface="Roboto"/>
                <a:sym typeface="Roboto"/>
              </a:rPr>
              <a:t> perderete questa percezione spaziale dei suoni.</a:t>
            </a:r>
            <a:endParaRPr sz="1800" dirty="0">
              <a:latin typeface="Roboto"/>
              <a:ea typeface="Roboto"/>
              <a:cs typeface="Roboto"/>
              <a:sym typeface="Roboto"/>
            </a:endParaRPr>
          </a:p>
        </p:txBody>
      </p:sp>
      <p:sp>
        <p:nvSpPr>
          <p:cNvPr id="150" name="Google Shape;150;p21"/>
          <p:cNvSpPr txBox="1"/>
          <p:nvPr/>
        </p:nvSpPr>
        <p:spPr>
          <a:xfrm>
            <a:off x="2936850" y="5718750"/>
            <a:ext cx="31494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Laboratorio di Tecnologie Musicali - © Contemponet </a:t>
            </a:r>
            <a:endParaRPr sz="1000"/>
          </a:p>
        </p:txBody>
      </p:sp>
      <p:sp>
        <p:nvSpPr>
          <p:cNvPr id="151" name="Google Shape;151;p21"/>
          <p:cNvSpPr txBox="1">
            <a:spLocks noGrp="1"/>
          </p:cNvSpPr>
          <p:nvPr>
            <p:ph type="title"/>
          </p:nvPr>
        </p:nvSpPr>
        <p:spPr>
          <a:xfrm>
            <a:off x="98250" y="19378"/>
            <a:ext cx="8826600" cy="7143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r>
              <a:rPr lang="it" b="1">
                <a:latin typeface="Nunito"/>
                <a:ea typeface="Nunito"/>
                <a:cs typeface="Nunito"/>
                <a:sym typeface="Nunito"/>
              </a:rPr>
              <a:t>ELETTROACUSTICA</a:t>
            </a:r>
            <a:r>
              <a:rPr lang="it">
                <a:latin typeface="Nunito"/>
                <a:ea typeface="Nunito"/>
                <a:cs typeface="Nunito"/>
                <a:sym typeface="Nunito"/>
              </a:rPr>
              <a:t> - Mono vs Stereo - Stereo to Dual-mono</a:t>
            </a:r>
            <a:endParaRPr/>
          </a:p>
        </p:txBody>
      </p:sp>
      <p:pic>
        <p:nvPicPr>
          <p:cNvPr id="152" name="Google Shape;152;p21"/>
          <p:cNvPicPr preferRelativeResize="0"/>
          <p:nvPr/>
        </p:nvPicPr>
        <p:blipFill rotWithShape="1">
          <a:blip r:embed="rId6">
            <a:alphaModFix/>
          </a:blip>
          <a:srcRect t="99" b="99"/>
          <a:stretch/>
        </p:blipFill>
        <p:spPr>
          <a:xfrm>
            <a:off x="4235463" y="2180725"/>
            <a:ext cx="4569070" cy="3456224"/>
          </a:xfrm>
          <a:prstGeom prst="rect">
            <a:avLst/>
          </a:prstGeom>
          <a:noFill/>
          <a:ln>
            <a:noFill/>
          </a:ln>
        </p:spPr>
      </p:pic>
      <p:sp>
        <p:nvSpPr>
          <p:cNvPr id="153" name="Google Shape;153;p21"/>
          <p:cNvSpPr/>
          <p:nvPr/>
        </p:nvSpPr>
        <p:spPr>
          <a:xfrm>
            <a:off x="5126400" y="3535200"/>
            <a:ext cx="2088000" cy="10989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1"/>
          <p:cNvSpPr/>
          <p:nvPr/>
        </p:nvSpPr>
        <p:spPr>
          <a:xfrm>
            <a:off x="6397850" y="4680000"/>
            <a:ext cx="816600" cy="1368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audio06.mp3">
            <a:hlinkClick r:id="" action="ppaction://media"/>
            <a:extLst>
              <a:ext uri="{FF2B5EF4-FFF2-40B4-BE49-F238E27FC236}">
                <a16:creationId xmlns:a16="http://schemas.microsoft.com/office/drawing/2014/main" id="{FDE782BA-3A58-FB4A-B2AA-14EF210F731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1800000" y="2520000"/>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8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1A237E"/>
      </a:accent5>
      <a:accent6>
        <a:srgbClr val="F4B400"/>
      </a:accent6>
      <a:hlink>
        <a:srgbClr val="1A237E"/>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875</Words>
  <Application>Microsoft Macintosh PowerPoint</Application>
  <PresentationFormat>Personalizzato</PresentationFormat>
  <Paragraphs>46</Paragraphs>
  <Slides>10</Slides>
  <Notes>10</Notes>
  <HiddenSlides>0</HiddenSlides>
  <MMClips>6</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10</vt:i4>
      </vt:variant>
    </vt:vector>
  </HeadingPairs>
  <TitlesOfParts>
    <vt:vector size="14" baseType="lpstr">
      <vt:lpstr>Nunito</vt:lpstr>
      <vt:lpstr>Roboto</vt:lpstr>
      <vt:lpstr>Arial</vt:lpstr>
      <vt:lpstr>Material</vt:lpstr>
      <vt:lpstr>ELETTROACUSTICA</vt:lpstr>
      <vt:lpstr>ELETTROACUSTICA - Mono vs Stereo</vt:lpstr>
      <vt:lpstr>ELETTROACUSTICA - Dual mono o doppio mono</vt:lpstr>
      <vt:lpstr>ELETTROACUSTICA - Mono vs Stereo - Segnale mono</vt:lpstr>
      <vt:lpstr>ELETTROACUSTICA - Mono vs Stereo - Segnale doppio-mono</vt:lpstr>
      <vt:lpstr>ELETTROACUSTICA - Mono vs Stereo - Segnale stereo</vt:lpstr>
      <vt:lpstr>ELETTROACUSTICA - Mono vs Stereo - Stereo to Dual-mono</vt:lpstr>
      <vt:lpstr>ELETTROACUSTICA - Mono vs Stereo - Drum Stereo</vt:lpstr>
      <vt:lpstr>ELETTROACUSTICA - Mono vs Stereo - Stereo to Dual-mono</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ELETTROACUSTICA</dc:title>
  <cp:lastModifiedBy>Maurizio Refice</cp:lastModifiedBy>
  <cp:revision>2</cp:revision>
  <dcterms:modified xsi:type="dcterms:W3CDTF">2022-05-04T14:08:31Z</dcterms:modified>
</cp:coreProperties>
</file>